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59" r:id="rId4"/>
    <p:sldId id="260" r:id="rId5"/>
    <p:sldId id="261" r:id="rId6"/>
    <p:sldId id="347" r:id="rId7"/>
    <p:sldId id="320" r:id="rId8"/>
    <p:sldId id="313" r:id="rId9"/>
    <p:sldId id="321" r:id="rId10"/>
    <p:sldId id="314" r:id="rId11"/>
    <p:sldId id="316" r:id="rId12"/>
    <p:sldId id="268" r:id="rId13"/>
    <p:sldId id="315" r:id="rId14"/>
    <p:sldId id="318" r:id="rId15"/>
    <p:sldId id="323" r:id="rId16"/>
    <p:sldId id="341" r:id="rId17"/>
    <p:sldId id="330" r:id="rId18"/>
    <p:sldId id="342" r:id="rId19"/>
    <p:sldId id="349" r:id="rId20"/>
    <p:sldId id="329" r:id="rId21"/>
    <p:sldId id="345" r:id="rId22"/>
    <p:sldId id="344" r:id="rId23"/>
    <p:sldId id="332" r:id="rId24"/>
    <p:sldId id="351" r:id="rId25"/>
    <p:sldId id="350" r:id="rId26"/>
    <p:sldId id="336" r:id="rId27"/>
  </p:sldIdLst>
  <p:sldSz cx="9144000" cy="6858000" type="screen4x3"/>
  <p:notesSz cx="6797675" cy="9926638"/>
  <p:defaultTextStyle>
    <a:defPPr>
      <a:defRPr lang="ru-RU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66CC"/>
    <a:srgbClr val="FFCCCC"/>
    <a:srgbClr val="CCFFFF"/>
    <a:srgbClr val="99FFCC"/>
    <a:srgbClr val="FF0000"/>
    <a:srgbClr val="66FFCC"/>
    <a:srgbClr val="FF99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30" autoAdjust="0"/>
    <p:restoredTop sz="94587" autoAdjust="0"/>
  </p:normalViewPr>
  <p:slideViewPr>
    <p:cSldViewPr>
      <p:cViewPr varScale="1">
        <p:scale>
          <a:sx n="106" d="100"/>
          <a:sy n="106" d="100"/>
        </p:scale>
        <p:origin x="138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3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3982DDA-9A7F-4744-A3EC-C22D489BB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513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6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36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6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5BFEA0E4-119B-469F-9EC5-D5C62E384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68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FEA0E4-119B-469F-9EC5-D5C62E384A8D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0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44529-A59D-4A33-9356-79DBD8292A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2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9F49B-6A02-4AC1-897A-879395C05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D757-17E5-4BE8-BE5D-CB205E149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B48A2-9FF3-4BE4-9FCA-82DA012A7E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6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8BE46-99DC-46A6-AA1F-11921822D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4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2C465-16D7-4FE8-BDE9-85CE13FC2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26C0B-DC8F-4A18-8208-DC308DE7C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1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BE5BC-EE03-4A63-B8A1-D8A1830D8B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2F106-9AF5-41C7-9E52-D3AF3FA7D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8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2BC19-9955-4EDC-8478-99D1B74ED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3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BF5C1-7EC4-420C-8E2D-2B9E365AF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7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B15E-36F9-4F18-B2C6-0BB33A049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1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36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6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6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latin typeface="+mn-lt"/>
              </a:defRPr>
            </a:lvl1pPr>
          </a:lstStyle>
          <a:p>
            <a:pPr>
              <a:defRPr/>
            </a:pPr>
            <a:fld id="{06464BD9-A615-4A36-AD81-145E9C9EB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39.jpe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4.jpe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2"/>
          <p:cNvSpPr>
            <a:spLocks noChangeShapeType="1"/>
          </p:cNvSpPr>
          <p:nvPr/>
        </p:nvSpPr>
        <p:spPr bwMode="auto">
          <a:xfrm>
            <a:off x="0" y="1989138"/>
            <a:ext cx="8785225" cy="0"/>
          </a:xfrm>
          <a:prstGeom prst="line">
            <a:avLst/>
          </a:prstGeom>
          <a:noFill/>
          <a:ln w="127000" cmpd="tri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" name="Rectangle 15"/>
          <p:cNvSpPr>
            <a:spLocks noChangeArrowheads="1"/>
          </p:cNvSpPr>
          <p:nvPr/>
        </p:nvSpPr>
        <p:spPr bwMode="auto">
          <a:xfrm>
            <a:off x="29425" y="5447432"/>
            <a:ext cx="91440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chemeClr val="hlink"/>
              </a:buClr>
              <a:buFontTx/>
              <a:buNone/>
            </a:pPr>
            <a:r>
              <a:rPr lang="ru-RU" altLang="ru-RU" sz="2000" dirty="0">
                <a:ln w="10160">
                  <a:noFill/>
                  <a:prstDash val="solid"/>
                </a:ln>
                <a:solidFill>
                  <a:srgbClr val="0066CC"/>
                </a:solidFill>
                <a:latin typeface="Bookman Old Style" panose="02050604050505020204" pitchFamily="18" charset="0"/>
              </a:rPr>
              <a:t>Ангарский перинатальный центр является единственным родовспомогательным учреждением на территории </a:t>
            </a:r>
          </a:p>
          <a:p>
            <a:pPr algn="ctr" eaLnBrk="1" hangingPunct="1">
              <a:buClr>
                <a:schemeClr val="hlink"/>
              </a:buClr>
              <a:buFontTx/>
              <a:buNone/>
            </a:pPr>
            <a:r>
              <a:rPr lang="ru-RU" altLang="ru-RU" sz="2000" dirty="0">
                <a:ln w="10160">
                  <a:noFill/>
                  <a:prstDash val="solid"/>
                </a:ln>
                <a:solidFill>
                  <a:srgbClr val="0066CC"/>
                </a:solidFill>
                <a:latin typeface="Bookman Old Style" panose="02050604050505020204" pitchFamily="18" charset="0"/>
              </a:rPr>
              <a:t>Ангарского городского округа</a:t>
            </a:r>
          </a:p>
        </p:txBody>
      </p:sp>
      <p:sp>
        <p:nvSpPr>
          <p:cNvPr id="2053" name="Text Box 17"/>
          <p:cNvSpPr txBox="1">
            <a:spLocks noChangeArrowheads="1"/>
          </p:cNvSpPr>
          <p:nvPr/>
        </p:nvSpPr>
        <p:spPr bwMode="auto">
          <a:xfrm>
            <a:off x="407436" y="332656"/>
            <a:ext cx="838797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Областное государственное автономное учреждение здравоохранения </a:t>
            </a:r>
            <a:r>
              <a:rPr lang="ru-RU" altLang="ru-RU" sz="3000" dirty="0">
                <a:solidFill>
                  <a:srgbClr val="0066CC"/>
                </a:solidFill>
                <a:latin typeface="Bookman Old Style" panose="02050604050505020204" pitchFamily="18" charset="0"/>
              </a:rPr>
              <a:t/>
            </a:r>
            <a:br>
              <a:rPr lang="ru-RU" altLang="ru-RU" sz="3000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en-US" altLang="ru-RU" sz="3000" dirty="0">
                <a:ln>
                  <a:solidFill>
                    <a:schemeClr val="bg1"/>
                  </a:solidFill>
                </a:ln>
                <a:solidFill>
                  <a:srgbClr val="0066CC"/>
                </a:solidFill>
                <a:latin typeface="Bookman Old Style" panose="02050604050505020204" pitchFamily="18" charset="0"/>
              </a:rPr>
              <a:t>“</a:t>
            </a:r>
            <a:r>
              <a:rPr lang="ru-RU" altLang="ru-RU" sz="3000" dirty="0">
                <a:ln>
                  <a:solidFill>
                    <a:schemeClr val="bg1"/>
                  </a:solidFill>
                </a:ln>
                <a:solidFill>
                  <a:srgbClr val="0066CC"/>
                </a:solidFill>
                <a:latin typeface="Bookman Old Style" panose="02050604050505020204" pitchFamily="18" charset="0"/>
              </a:rPr>
              <a:t>Ангарский перинатальный центр</a:t>
            </a:r>
            <a:r>
              <a:rPr lang="en-US" altLang="ru-RU" sz="3000" dirty="0">
                <a:ln>
                  <a:solidFill>
                    <a:schemeClr val="bg1"/>
                  </a:solidFill>
                </a:ln>
                <a:solidFill>
                  <a:srgbClr val="0066CC"/>
                </a:solidFill>
                <a:latin typeface="Bookman Old Style" panose="02050604050505020204" pitchFamily="18" charset="0"/>
              </a:rPr>
              <a:t>”</a:t>
            </a:r>
            <a:endParaRPr lang="ru-RU" altLang="ru-RU" sz="3000" dirty="0">
              <a:ln>
                <a:solidFill>
                  <a:schemeClr val="bg1"/>
                </a:solidFill>
              </a:ln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s://www.huggies.ru/media/1740/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" y="2342282"/>
            <a:ext cx="41148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382" y="2342283"/>
            <a:ext cx="4289843" cy="310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76672"/>
            <a:ext cx="7632848" cy="1052513"/>
          </a:xfrm>
        </p:spPr>
        <p:txBody>
          <a:bodyPr/>
          <a:lstStyle/>
          <a:p>
            <a:pPr algn="l" eaLnBrk="1" hangingPunct="1"/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Наблюдение за состоянием здоровья новорожденных проводят неонатологи:</a:t>
            </a:r>
            <a:b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физиологическое отделение на 35 коек</a:t>
            </a:r>
            <a:b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endParaRPr lang="ru-RU" altLang="ru-RU" sz="24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1" name="Picture 4" descr="IMG_01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67829"/>
            <a:ext cx="3530668" cy="244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PDVD_025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2341" r="2110" b="1926"/>
          <a:stretch/>
        </p:blipFill>
        <p:spPr>
          <a:xfrm>
            <a:off x="567123" y="4110447"/>
            <a:ext cx="3140781" cy="20922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6" descr="PDVD_03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2548" r="1623" b="2792"/>
          <a:stretch/>
        </p:blipFill>
        <p:spPr bwMode="auto">
          <a:xfrm>
            <a:off x="827584" y="2019636"/>
            <a:ext cx="2708698" cy="191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PDVD_05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2869" r="1884" b="2612"/>
          <a:stretch/>
        </p:blipFill>
        <p:spPr bwMode="auto">
          <a:xfrm>
            <a:off x="3730593" y="1537361"/>
            <a:ext cx="3223531" cy="22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20688"/>
            <a:ext cx="7200800" cy="1368152"/>
          </a:xfrm>
        </p:spPr>
        <p:txBody>
          <a:bodyPr/>
          <a:lstStyle/>
          <a:p>
            <a:pPr algn="l" eaLnBrk="1" hangingPunct="1"/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О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тделение патологии новорожденных </a:t>
            </a:r>
            <a:b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и недоношенных детей </a:t>
            </a:r>
            <a:b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на </a:t>
            </a:r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7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коек</a:t>
            </a:r>
          </a:p>
        </p:txBody>
      </p:sp>
      <p:pic>
        <p:nvPicPr>
          <p:cNvPr id="13316" name="Picture 4" descr="1 (57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84" y="1988840"/>
            <a:ext cx="7102142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3851275" cy="1152525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580BD5"/>
                </a:solidFill>
              </a:rPr>
              <a:t/>
            </a:r>
            <a:br>
              <a:rPr lang="ru-RU" altLang="ru-RU" sz="3200" smtClean="0">
                <a:solidFill>
                  <a:srgbClr val="580BD5"/>
                </a:solidFill>
              </a:rPr>
            </a:br>
            <a:endParaRPr lang="ru-RU" altLang="ru-RU" sz="320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4038600" cy="5543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/>
              <a:t>	</a:t>
            </a:r>
          </a:p>
        </p:txBody>
      </p:sp>
      <p:pic>
        <p:nvPicPr>
          <p:cNvPr id="14340" name="Picture 11" descr="1 (7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4459"/>
            <a:ext cx="4982489" cy="367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2"/>
          <p:cNvSpPr txBox="1">
            <a:spLocks noChangeArrowheads="1"/>
          </p:cNvSpPr>
          <p:nvPr/>
        </p:nvSpPr>
        <p:spPr bwMode="auto">
          <a:xfrm>
            <a:off x="182464" y="332656"/>
            <a:ext cx="7128792" cy="227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chemeClr val="hlink"/>
              </a:buClr>
              <a:buFontTx/>
              <a:buNone/>
            </a:pPr>
            <a:r>
              <a:rPr lang="ru-RU" altLang="ru-RU" sz="24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Отделение реанимации новорожденных </a:t>
            </a:r>
            <a:r>
              <a:rPr lang="ru-RU" altLang="ru-RU" sz="2400" dirty="0">
                <a:solidFill>
                  <a:srgbClr val="0066CC"/>
                </a:solidFill>
                <a:latin typeface="Bookman Old Style" panose="02050604050505020204" pitchFamily="18" charset="0"/>
              </a:rPr>
              <a:t>на 6</a:t>
            </a:r>
            <a:r>
              <a:rPr lang="ru-RU" altLang="ru-RU" sz="24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коек</a:t>
            </a:r>
            <a:endParaRPr lang="ru-RU" altLang="ru-RU" sz="2400" dirty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Clr>
                <a:schemeClr val="hlink"/>
              </a:buClr>
              <a:buFontTx/>
              <a:buNone/>
            </a:pPr>
            <a:r>
              <a:rPr lang="ru-RU" altLang="ru-RU" sz="1800" b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1800" b="0" dirty="0">
                <a:solidFill>
                  <a:srgbClr val="0066CC"/>
                </a:solidFill>
                <a:latin typeface="Bookman Old Style" panose="02050604050505020204" pitchFamily="18" charset="0"/>
              </a:rPr>
              <a:t>О</a:t>
            </a:r>
            <a:r>
              <a:rPr lang="ru-RU" altLang="ru-RU" sz="1800" b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казывается </a:t>
            </a:r>
            <a:r>
              <a:rPr lang="ru-RU" altLang="ru-RU" sz="1800" b="0" dirty="0">
                <a:solidFill>
                  <a:srgbClr val="0066CC"/>
                </a:solidFill>
                <a:latin typeface="Bookman Old Style" panose="02050604050505020204" pitchFamily="18" charset="0"/>
              </a:rPr>
              <a:t>помощь детям с экстремально низкой массой тела (менее 1 кг) и очень низкой массой тела до 1,5 кг, а также с внутриутробной инфекцией, гемолитическими </a:t>
            </a:r>
            <a:r>
              <a:rPr lang="ru-RU" altLang="ru-RU" sz="1800" b="0" dirty="0" err="1">
                <a:solidFill>
                  <a:srgbClr val="0066CC"/>
                </a:solidFill>
                <a:latin typeface="Bookman Old Style" panose="02050604050505020204" pitchFamily="18" charset="0"/>
              </a:rPr>
              <a:t>желтухами</a:t>
            </a:r>
            <a:r>
              <a:rPr lang="ru-RU" altLang="ru-RU" sz="1800" b="0" dirty="0">
                <a:solidFill>
                  <a:srgbClr val="0066CC"/>
                </a:solidFill>
                <a:latin typeface="Bookman Old Style" panose="02050604050505020204" pitchFamily="18" charset="0"/>
              </a:rPr>
              <a:t>, дыхательными расстройствами и т.д</a:t>
            </a:r>
            <a:r>
              <a:rPr lang="ru-RU" altLang="ru-RU" sz="1800" b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.</a:t>
            </a:r>
            <a:endParaRPr lang="ru-RU" altLang="ru-RU" sz="1800" b="0" dirty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0537" y="2492896"/>
            <a:ext cx="2649686" cy="2162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0537" y="4797152"/>
            <a:ext cx="2649686" cy="1728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04664"/>
            <a:ext cx="6984776" cy="1440160"/>
          </a:xfrm>
        </p:spPr>
        <p:txBody>
          <a:bodyPr/>
          <a:lstStyle/>
          <a:p>
            <a:pPr algn="l" eaLnBrk="1" hangingPunct="1"/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Для оказания помощи новорожденным отделение реанимации оснащено: </a:t>
            </a:r>
            <a:b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современными аппаратами </a:t>
            </a:r>
            <a:b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для искусственной вентиляции легких</a:t>
            </a:r>
          </a:p>
        </p:txBody>
      </p:sp>
      <p:pic>
        <p:nvPicPr>
          <p:cNvPr id="15364" name="Picture 4" descr="IMG_0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7077753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836712"/>
            <a:ext cx="3769688" cy="2016497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а также инкубаторами, </a:t>
            </a:r>
            <a:r>
              <a:rPr lang="ru-RU" altLang="ru-RU" sz="2400" b="1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рентгенаппаратами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, </a:t>
            </a:r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ультразвуковыми аппаратами.</a:t>
            </a:r>
            <a:b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6387" name="Picture 4" descr="Изображение 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6" y="3084748"/>
            <a:ext cx="350817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PDVD_051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2488" r="2500" b="3332"/>
          <a:stretch/>
        </p:blipFill>
        <p:spPr>
          <a:xfrm>
            <a:off x="4211959" y="1407660"/>
            <a:ext cx="3287713" cy="25326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Содержимое 3" descr="C:\Documents and Settings\MyM\Рабочий стол\РОДДОМ\1\1 (4)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532" y="4084441"/>
            <a:ext cx="3307225" cy="258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51520" y="471555"/>
            <a:ext cx="684076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В</a:t>
            </a: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перинатальном центре </a:t>
            </a: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имеется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отделение плановой гинекологии на </a:t>
            </a: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15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коек. Специалисты данного отделения владеют </a:t>
            </a: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полным объёмом современных хирургических методов  лечения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гинекологических </a:t>
            </a: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заболеваний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.</a:t>
            </a: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 Успешно выполняютс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я</a:t>
            </a: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эндоскопические, пластические операции как радикальные, так и органосохраняющие.  </a:t>
            </a:r>
            <a:endParaRPr lang="ru-RU" altLang="ru-RU" sz="2000" dirty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  <p:pic>
        <p:nvPicPr>
          <p:cNvPr id="17411" name="Picture 4" descr="IMG_009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3257329"/>
            <a:ext cx="3892028" cy="334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SITE\SEP_17_ALL\public_html\_upload\userfiles\images\1481510149_dsc_16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0" y="3501008"/>
            <a:ext cx="426648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/>
            </a:r>
            <a:br>
              <a:rPr lang="ru-RU" altLang="ru-RU" sz="2000" b="1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692696"/>
            <a:ext cx="4392488" cy="2664296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В составе </a:t>
            </a:r>
            <a:endParaRPr lang="ru-RU" altLang="ru-RU" sz="24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перинатального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центра имеется современная женская консультация на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350 посещений в смену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3501008"/>
            <a:ext cx="3340526" cy="2925900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Дневной </a:t>
            </a:r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стационар с операционной, 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 где </a:t>
            </a:r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проводятся малые хирургические операции</a:t>
            </a:r>
          </a:p>
          <a:p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  <p:pic>
        <p:nvPicPr>
          <p:cNvPr id="19458" name="Picture 2" descr="Картинки по запросу консультация гинеколо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3482"/>
            <a:ext cx="4093569" cy="272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Картинки по запросу консультация гинеколог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4604875" cy="30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DSC0464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4"/>
          <a:stretch/>
        </p:blipFill>
        <p:spPr bwMode="auto">
          <a:xfrm>
            <a:off x="4224573" y="3024336"/>
            <a:ext cx="4500562" cy="325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DSC0464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7"/>
          <a:stretch/>
        </p:blipFill>
        <p:spPr bwMode="auto">
          <a:xfrm>
            <a:off x="402308" y="3430860"/>
            <a:ext cx="3640554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DSC046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31" y="916773"/>
            <a:ext cx="255178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DSC046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8" y="918137"/>
            <a:ext cx="3180775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6474854" y="1496085"/>
            <a:ext cx="253099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К услугам пациентов просторные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холлы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88023" y="939607"/>
            <a:ext cx="3902199" cy="2273369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С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ветлые, современные кабинеты, оснащённые </a:t>
            </a:r>
            <a:r>
              <a:rPr lang="ru-RU" altLang="ru-RU" sz="2400" b="1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видеокольпоскопами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22531" name="Picture 4" descr="DSC046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4" y="3429000"/>
            <a:ext cx="4274315" cy="313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DSC0465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3715583"/>
            <a:ext cx="3744416" cy="2852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6" descr="DSC0465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72"/>
          <a:stretch/>
        </p:blipFill>
        <p:spPr bwMode="auto">
          <a:xfrm>
            <a:off x="611560" y="939607"/>
            <a:ext cx="3744416" cy="261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7632848" cy="3096344"/>
          </a:xfrm>
        </p:spPr>
        <p:txBody>
          <a:bodyPr/>
          <a:lstStyle/>
          <a:p>
            <a:pPr algn="l" eaLnBrk="1" hangingPunct="1"/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Н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а базе женской консультации ведется, традиционно «Школа будущих родителей»,  где команда специалистов с особой ответственностью готовит и физически,   и морально будущих родителей к зачатию, вынашиванию, родам и воспитанию будущих </a:t>
            </a:r>
            <a:r>
              <a:rPr lang="ru-RU" altLang="ru-RU" sz="2400" b="1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ангарчан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3251" r="24800" b="12201"/>
          <a:stretch/>
        </p:blipFill>
        <p:spPr>
          <a:xfrm>
            <a:off x="5773119" y="3162414"/>
            <a:ext cx="2917104" cy="3236163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1526"/>
            <a:ext cx="4608512" cy="282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2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2"/>
          <p:cNvSpPr txBox="1">
            <a:spLocks noChangeArrowheads="1"/>
          </p:cNvSpPr>
          <p:nvPr/>
        </p:nvSpPr>
        <p:spPr bwMode="auto">
          <a:xfrm>
            <a:off x="0" y="14043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С </a:t>
            </a:r>
            <a:r>
              <a:rPr lang="ru-RU" altLang="ru-RU" sz="1800" dirty="0">
                <a:solidFill>
                  <a:srgbClr val="0066CC"/>
                </a:solidFill>
                <a:latin typeface="Bookman Old Style" panose="02050604050505020204" pitchFamily="18" charset="0"/>
              </a:rPr>
              <a:t>сентября 2012 года является межмуниципальным центром, </a:t>
            </a:r>
            <a:br>
              <a:rPr lang="ru-RU" altLang="ru-RU" sz="1800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1800" dirty="0">
                <a:solidFill>
                  <a:srgbClr val="0066CC"/>
                </a:solidFill>
                <a:latin typeface="Bookman Old Style" panose="02050604050505020204" pitchFamily="18" charset="0"/>
              </a:rPr>
              <a:t>обслуживает пациентов городов Усолье-Сибирского, Черемхово, </a:t>
            </a:r>
            <a:r>
              <a:rPr lang="ru-RU" altLang="ru-RU" sz="1800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Усольского</a:t>
            </a:r>
            <a:r>
              <a:rPr lang="ru-RU" altLang="ru-RU" sz="18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1800" dirty="0">
                <a:solidFill>
                  <a:srgbClr val="0066CC"/>
                </a:solidFill>
                <a:latin typeface="Bookman Old Style" panose="02050604050505020204" pitchFamily="18" charset="0"/>
              </a:rPr>
              <a:t>и Черемховского районов, относящихся к группе риска</a:t>
            </a:r>
            <a:br>
              <a:rPr lang="ru-RU" altLang="ru-RU" sz="1800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1800" dirty="0">
                <a:solidFill>
                  <a:srgbClr val="0066CC"/>
                </a:solidFill>
                <a:latin typeface="Bookman Old Style" panose="02050604050505020204" pitchFamily="18" charset="0"/>
              </a:rPr>
              <a:t> по возникновению акушерско-перинатальных осложнений</a:t>
            </a:r>
            <a:r>
              <a:rPr lang="ru-RU" altLang="ru-RU" sz="18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.</a:t>
            </a:r>
            <a:endParaRPr lang="ru-RU" altLang="ru-RU" sz="2000" dirty="0">
              <a:solidFill>
                <a:srgbClr val="0066CC"/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407106"/>
            <a:ext cx="8424936" cy="5200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5256584" cy="3434560"/>
          </a:xfrm>
        </p:spPr>
        <p:txBody>
          <a:bodyPr/>
          <a:lstStyle/>
          <a:p>
            <a:pPr eaLnBrk="1" hangingPunct="1"/>
            <a:r>
              <a:rPr lang="ru-RU" altLang="ru-RU" sz="215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В перинатальном центре развернуто отделение лучевой диагностики</a:t>
            </a:r>
            <a:r>
              <a:rPr lang="ru-RU" altLang="ru-RU" sz="2150" b="1" u="sng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, </a:t>
            </a:r>
            <a:br>
              <a:rPr lang="ru-RU" altLang="ru-RU" sz="2150" b="1" u="sng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15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которое  оснащено современными ультразвуковыми аппаратами экспертного класса, мониторами для оценки состояния внутриутробного плода</a:t>
            </a:r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/>
            </a:r>
            <a:b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4579" name="Picture 4" descr="Изображение 02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1446745"/>
            <a:ext cx="2999450" cy="2354440"/>
          </a:xfrm>
        </p:spPr>
      </p:pic>
      <p:pic>
        <p:nvPicPr>
          <p:cNvPr id="24580" name="Picture 5" descr="P10503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717" y="3857619"/>
            <a:ext cx="3672408" cy="273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IMG_01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6744"/>
            <a:ext cx="3744416" cy="26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3" y="492143"/>
            <a:ext cx="4248472" cy="3186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2976"/>
            <a:ext cx="3936438" cy="2952328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7070" y="3789040"/>
            <a:ext cx="4644516" cy="2880320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В АПЦ имеется круглосуточная  клинико-диагностическая лаборатория, оснащённая современным автоматическим оборудованием.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03" y="1095982"/>
            <a:ext cx="2546118" cy="19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716016" y="1196752"/>
            <a:ext cx="427073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ru-RU" altLang="ru-RU" sz="2400" dirty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indent="266700" eaLnBrk="1" hangingPunct="1">
              <a:spcBef>
                <a:spcPct val="0"/>
              </a:spcBef>
            </a:pPr>
            <a:r>
              <a:rPr lang="ru-RU" altLang="ru-RU" sz="22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Акушеров-гинекологов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1000" dirty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indent="266700" eaLnBrk="1" hangingPunct="1">
              <a:spcBef>
                <a:spcPct val="0"/>
              </a:spcBef>
            </a:pPr>
            <a:r>
              <a:rPr lang="ru-RU" altLang="ru-RU" sz="22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Анестезиологов для    работы как в детской, так и во взрослой реанимации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</a:t>
            </a:r>
          </a:p>
          <a:p>
            <a:pPr indent="266700" eaLnBrk="1" hangingPunct="1">
              <a:spcBef>
                <a:spcPct val="0"/>
              </a:spcBef>
            </a:pPr>
            <a:r>
              <a:rPr lang="ru-RU" altLang="ru-RU" sz="22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Неонатологов</a:t>
            </a:r>
          </a:p>
          <a:p>
            <a:pPr indent="266700" eaLnBrk="1" hangingPunct="1">
              <a:spcBef>
                <a:spcPct val="0"/>
              </a:spcBef>
            </a:pPr>
            <a:endParaRPr lang="ru-RU" altLang="ru-RU" sz="240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  <p:pic>
        <p:nvPicPr>
          <p:cNvPr id="7" name="Picture 2" descr="Картинки по запросу ангарский перинатальный операционн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91" y="1361178"/>
            <a:ext cx="4019333" cy="30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1893" y="518035"/>
            <a:ext cx="6984776" cy="843143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Наше </a:t>
            </a:r>
            <a:r>
              <a:rPr lang="ru-RU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учреждение готово предоставить рабочие места для</a:t>
            </a:r>
            <a:r>
              <a:rPr lang="en-US" altLang="ru-RU" sz="24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: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/>
            </a:r>
            <a:b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893" y="4743685"/>
            <a:ext cx="8428581" cy="1910084"/>
          </a:xfrm>
        </p:spPr>
        <p:txBody>
          <a:bodyPr/>
          <a:lstStyle/>
          <a:p>
            <a:pPr algn="just" eaLnBrk="1" hangingPunct="1"/>
            <a:r>
              <a:rPr lang="ru-RU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Адрес: 665838, Иркутская область, гор. Ангарск, 22 </a:t>
            </a:r>
            <a:r>
              <a:rPr lang="ru-RU" altLang="ru-RU" sz="1800" b="1" dirty="0" err="1">
                <a:solidFill>
                  <a:srgbClr val="0066CC"/>
                </a:solidFill>
                <a:latin typeface="Bookman Old Style" panose="02050604050505020204" pitchFamily="18" charset="0"/>
              </a:rPr>
              <a:t>мкр</a:t>
            </a:r>
            <a:r>
              <a:rPr lang="ru-RU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., д.22</a:t>
            </a:r>
          </a:p>
          <a:p>
            <a:pPr algn="just" eaLnBrk="1" hangingPunct="1"/>
            <a:r>
              <a:rPr lang="ru-RU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Главный врач. </a:t>
            </a:r>
            <a:r>
              <a:rPr lang="ru-RU" altLang="ru-RU" sz="1800" b="1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Бреус</a:t>
            </a:r>
            <a:r>
              <a:rPr lang="ru-RU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Наталья Петровна </a:t>
            </a:r>
            <a:r>
              <a:rPr lang="ru-RU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8(3955) 678228</a:t>
            </a:r>
          </a:p>
          <a:p>
            <a:pPr algn="just" eaLnBrk="1" hangingPunct="1"/>
            <a:r>
              <a:rPr lang="ru-RU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О</a:t>
            </a:r>
            <a:r>
              <a:rPr lang="ru-RU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тдела кадров Черткова Наталья Сергеевна 8(3955</a:t>
            </a:r>
            <a:r>
              <a:rPr lang="ru-RU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) 562822</a:t>
            </a:r>
          </a:p>
          <a:p>
            <a:pPr algn="just" eaLnBrk="1" hangingPunct="1"/>
            <a:r>
              <a:rPr lang="ru-RU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Интернет сайт </a:t>
            </a:r>
            <a:r>
              <a:rPr lang="en-US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https</a:t>
            </a:r>
            <a:r>
              <a:rPr lang="en-US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://www.angarskbaby.ru</a:t>
            </a:r>
            <a:endParaRPr lang="ru-RU" altLang="ru-RU" sz="1800" b="1" dirty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just" eaLnBrk="1" hangingPunct="1"/>
            <a:r>
              <a:rPr lang="ru-RU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Электронная почта </a:t>
            </a:r>
            <a:r>
              <a:rPr lang="en-US" altLang="ru-RU" sz="1800" b="1" dirty="0">
                <a:solidFill>
                  <a:srgbClr val="0066CC"/>
                </a:solidFill>
                <a:latin typeface="Bookman Old Style" panose="02050604050505020204" pitchFamily="18" charset="0"/>
              </a:rPr>
              <a:t>info@angpc.ru</a:t>
            </a:r>
            <a:endParaRPr lang="ru-RU" altLang="ru-RU" sz="1800" dirty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2817"/>
            <a:ext cx="9144000" cy="4752528"/>
          </a:xfrm>
        </p:spPr>
        <p:txBody>
          <a:bodyPr lIns="540000" rIns="540000"/>
          <a:lstStyle/>
          <a:p>
            <a:pPr algn="ctr" eaLnBrk="1" hangingPunct="1">
              <a:buFontTx/>
              <a:buNone/>
            </a:pP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Молодые специалисты получают гарантии, предоставляемые как учреждением, так и городской Администрацией </a:t>
            </a:r>
            <a:r>
              <a:rPr lang="en-US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:</a:t>
            </a: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just" eaLnBrk="1" hangingPunct="1"/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Компенсация от 80-100% за съемное жилье</a:t>
            </a:r>
            <a:r>
              <a:rPr lang="en-US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;</a:t>
            </a: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just" eaLnBrk="1" hangingPunct="1"/>
            <a:r>
              <a:rPr lang="ru-RU" altLang="ru-RU" sz="2000" b="1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Софинансирование</a:t>
            </a:r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ипотечного кредита в размере первоначального взноса до 15%</a:t>
            </a:r>
          </a:p>
          <a:p>
            <a:pPr algn="just" eaLnBrk="1" hangingPunct="1"/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Подъемные от администрации Ангарского городского округа – 100 тыс. рублей</a:t>
            </a:r>
            <a:r>
              <a:rPr lang="en-US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;</a:t>
            </a: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just" eaLnBrk="1" hangingPunct="1"/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Подъемные предоставляемые ОГАУЗ «Ангарский перинатальный центр» – 50 тыс. рублей</a:t>
            </a:r>
            <a:r>
              <a:rPr lang="en-US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; </a:t>
            </a: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just" eaLnBrk="1" hangingPunct="1"/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Предоставление обучения на местных и центральных базах с 100% оплатой расходов учреждением</a:t>
            </a:r>
            <a:r>
              <a:rPr lang="en-US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;</a:t>
            </a: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just" eaLnBrk="1" hangingPunct="1"/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Заработная плата от 50 тыс. рублей (при работе на 1,5 ставки)</a:t>
            </a:r>
            <a:endParaRPr lang="ru-RU" altLang="ru-RU" sz="200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482" name="Picture 2" descr="Картинки по запросу молодые гинеколог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72" y="404664"/>
            <a:ext cx="2984400" cy="167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8680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8680"/>
            <a:ext cx="949871" cy="93610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8008" y="173589"/>
            <a:ext cx="6984776" cy="8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40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Менеджмент нашего учреждения</a:t>
            </a:r>
            <a:endParaRPr lang="ru-RU" sz="2200" b="0" kern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82" y="901548"/>
            <a:ext cx="1418627" cy="201622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98007" y="2928031"/>
            <a:ext cx="6984776" cy="46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600" b="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Главный врач </a:t>
            </a:r>
            <a:r>
              <a:rPr lang="ru-RU" sz="160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Наталья Петровна </a:t>
            </a:r>
            <a:r>
              <a:rPr lang="ru-RU" sz="1600" kern="0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Бреус</a:t>
            </a:r>
            <a:endParaRPr lang="ru-RU" sz="1600" b="0" kern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02" y="3585014"/>
            <a:ext cx="1418627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22" y="3570666"/>
            <a:ext cx="1418627" cy="2016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12" y="3563987"/>
            <a:ext cx="1418627" cy="2016224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23529" y="5790169"/>
            <a:ext cx="2340260" cy="69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200" b="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Заместитель главного врача по акушерско-гинекологической помощи</a:t>
            </a:r>
          </a:p>
          <a:p>
            <a:r>
              <a:rPr lang="ru-RU" sz="120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Родионова Марина Вячеславовна</a:t>
            </a:r>
            <a:endParaRPr lang="ru-RU" sz="1200" kern="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347864" y="5833959"/>
            <a:ext cx="2376264" cy="69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200" b="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Заместитель главного врача по клинико-экспертной работе</a:t>
            </a:r>
          </a:p>
          <a:p>
            <a:r>
              <a:rPr lang="ru-RU" sz="120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Комарова Юлия Васильевна</a:t>
            </a:r>
            <a:endParaRPr lang="ru-RU" sz="1200" kern="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6408203" y="5761473"/>
            <a:ext cx="2376263" cy="69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1200" b="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Заместитель главного врача по педиатрической помощи</a:t>
            </a:r>
          </a:p>
          <a:p>
            <a:r>
              <a:rPr lang="ru-RU" sz="1200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Ольгина Ольга Владимировна</a:t>
            </a:r>
            <a:endParaRPr lang="ru-RU" sz="1200" kern="0" dirty="0"/>
          </a:p>
        </p:txBody>
      </p:sp>
    </p:spTree>
    <p:extLst>
      <p:ext uri="{BB962C8B-B14F-4D97-AF65-F5344CB8AC3E}">
        <p14:creationId xmlns:p14="http://schemas.microsoft.com/office/powerpoint/2010/main" val="39245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40000" tIns="45720" rIns="54000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endParaRPr lang="ru-RU" altLang="ru-RU" sz="2000" b="1" kern="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2000" b="1" u="sng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Контактные данные </a:t>
            </a:r>
            <a:r>
              <a:rPr lang="en-US" altLang="ru-RU" sz="2000" b="1" u="sng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/>
            </a:r>
            <a:br>
              <a:rPr lang="en-US" altLang="ru-RU" sz="2000" b="1" u="sng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000" b="1" u="sng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ОГАУЗ «Ангарский перинатальный центр»</a:t>
            </a:r>
            <a:endParaRPr lang="en-US" altLang="ru-RU" sz="2000" b="1" u="sng" kern="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algn="ctr" eaLnBrk="1" hangingPunct="1">
              <a:buFontTx/>
              <a:buNone/>
            </a:pPr>
            <a:endParaRPr lang="ru-RU" altLang="ru-RU" sz="2000" b="1" u="sng" kern="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marL="0" indent="0" algn="just" eaLnBrk="1" hangingPunct="1">
              <a:buNone/>
            </a:pPr>
            <a:r>
              <a:rPr lang="ru-RU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Адрес: 665838, Иркутская область, гор. Ангарск, 22 </a:t>
            </a:r>
            <a:r>
              <a:rPr lang="ru-RU" altLang="ru-RU" sz="2000" b="1" kern="0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мкр</a:t>
            </a:r>
            <a:r>
              <a:rPr lang="ru-RU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., д.22</a:t>
            </a:r>
          </a:p>
          <a:p>
            <a:pPr marL="0" indent="0" algn="just" eaLnBrk="1" hangingPunct="1">
              <a:buNone/>
            </a:pPr>
            <a:r>
              <a:rPr lang="ru-RU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Тел. приемной Главного врача 8(3955) 678228</a:t>
            </a:r>
          </a:p>
          <a:p>
            <a:pPr marL="0" indent="0" algn="just" eaLnBrk="1" hangingPunct="1">
              <a:buNone/>
            </a:pPr>
            <a:r>
              <a:rPr lang="ru-RU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Тел. </a:t>
            </a:r>
            <a:r>
              <a:rPr lang="ru-RU" altLang="ru-RU" sz="2000" kern="0" dirty="0">
                <a:solidFill>
                  <a:srgbClr val="0066CC"/>
                </a:solidFill>
                <a:latin typeface="Bookman Old Style" panose="02050604050505020204" pitchFamily="18" charset="0"/>
              </a:rPr>
              <a:t>о</a:t>
            </a:r>
            <a:r>
              <a:rPr lang="ru-RU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тдела кадров 8(3955) 562822</a:t>
            </a:r>
          </a:p>
          <a:p>
            <a:pPr marL="0" indent="0" algn="just" eaLnBrk="1" hangingPunct="1">
              <a:buNone/>
            </a:pPr>
            <a:r>
              <a:rPr lang="ru-RU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Интернет сайт </a:t>
            </a:r>
            <a:r>
              <a:rPr lang="en-US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https://www.angarskbaby.ru</a:t>
            </a:r>
            <a:endParaRPr lang="ru-RU" altLang="ru-RU" sz="2000" b="1" kern="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marL="0" indent="0" algn="just" eaLnBrk="1" hangingPunct="1">
              <a:buNone/>
            </a:pPr>
            <a:r>
              <a:rPr lang="ru-RU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Электронная почта </a:t>
            </a:r>
            <a:r>
              <a:rPr lang="en-US" altLang="ru-RU" sz="2000" b="1" kern="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info@angpc.ru</a:t>
            </a:r>
            <a:endParaRPr lang="ru-RU" altLang="ru-RU" sz="2000" b="0" kern="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1331640" y="5418138"/>
            <a:ext cx="6553200" cy="1439862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МЫ ЖДЕМ ВАС! 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0" y="231104"/>
            <a:ext cx="8892480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800" dirty="0">
                <a:solidFill>
                  <a:srgbClr val="0066CC"/>
                </a:solidFill>
                <a:latin typeface="Bookman Old Style" panose="02050604050505020204" pitchFamily="18" charset="0"/>
              </a:rPr>
              <a:t>Работать в перинатальном центре престижно, почетно, </a:t>
            </a:r>
            <a:r>
              <a:rPr lang="ru-RU" altLang="ru-RU" sz="28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благородно. </a:t>
            </a:r>
          </a:p>
          <a:p>
            <a:pPr algn="ctr" eaLnBrk="1" hangingPunct="1">
              <a:buFontTx/>
              <a:buNone/>
            </a:pPr>
            <a:r>
              <a:rPr lang="ru-RU" altLang="ru-RU" sz="28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Общими </a:t>
            </a:r>
            <a:r>
              <a:rPr lang="ru-RU" altLang="ru-RU" sz="2800" dirty="0">
                <a:solidFill>
                  <a:srgbClr val="0066CC"/>
                </a:solidFill>
                <a:latin typeface="Bookman Old Style" panose="02050604050505020204" pitchFamily="18" charset="0"/>
              </a:rPr>
              <a:t>усилиями мы даем новую жизнь. </a:t>
            </a:r>
          </a:p>
        </p:txBody>
      </p:sp>
      <p:pic>
        <p:nvPicPr>
          <p:cNvPr id="13314" name="Picture 2" descr="C:\SITE\SEP_17_ALL\public_html\images\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5"/>
            <a:ext cx="622657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idx="1"/>
          </p:nvPr>
        </p:nvSpPr>
        <p:spPr>
          <a:xfrm>
            <a:off x="179512" y="316197"/>
            <a:ext cx="6336704" cy="1384611"/>
          </a:xfrm>
          <a:ln>
            <a:noFill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	В 2017 году принято 3693 родов из них иногородние пациенты составили 53,8%, </a:t>
            </a:r>
            <a:br>
              <a:rPr lang="ru-RU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что подтверждает привлекательность нашего учреждения для жителей Иркутской области.</a:t>
            </a:r>
          </a:p>
          <a:p>
            <a:pPr eaLnBrk="1" hangingPunct="1">
              <a:buFontTx/>
              <a:buNone/>
            </a:pPr>
            <a:r>
              <a:rPr lang="ru-RU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ru-RU" altLang="ru-RU" sz="18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		</a:t>
            </a:r>
          </a:p>
        </p:txBody>
      </p:sp>
      <p:pic>
        <p:nvPicPr>
          <p:cNvPr id="4100" name="Picture 11" descr="IMG_00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40" y="2348880"/>
            <a:ext cx="5329237" cy="374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179512" y="2348880"/>
            <a:ext cx="2699792" cy="361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8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	Перинатальный центр имеет круглосуточный стационар на 92 коек и женскую консультацию на 375 посещений в смену.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3" y="476672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IMG_01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1" y="4437112"/>
            <a:ext cx="3384376" cy="206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447805" y="2060848"/>
            <a:ext cx="81990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В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отделении имеются комфортные условия для рожениц и родильниц</a:t>
            </a:r>
            <a:r>
              <a:rPr lang="en-US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:</a:t>
            </a:r>
            <a:endParaRPr lang="ru-RU" altLang="ru-RU" sz="200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67544" y="260648"/>
            <a:ext cx="68407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Родильное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отделение развернуто </a:t>
            </a:r>
            <a:endParaRPr lang="ru-RU" altLang="ru-RU" sz="200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на 40 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коек. </a:t>
            </a:r>
            <a:endParaRPr lang="ru-RU" altLang="ru-RU" sz="2000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Оказывает все виды плановой и экстренной акушерской помощи</a:t>
            </a: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</a:t>
            </a:r>
            <a:endParaRPr lang="ru-RU" altLang="ru-RU" sz="2000" dirty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83568" y="3140968"/>
            <a:ext cx="21602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-</a:t>
            </a:r>
            <a:r>
              <a:rPr lang="ru-RU" altLang="ru-RU" sz="2000" dirty="0">
                <a:solidFill>
                  <a:srgbClr val="0066CC"/>
                </a:solidFill>
                <a:latin typeface="Bookman Old Style" panose="02050604050505020204" pitchFamily="18" charset="0"/>
              </a:rPr>
              <a:t>отдельные родовые залы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3" y="476672"/>
            <a:ext cx="949871" cy="936105"/>
          </a:xfrm>
          <a:prstGeom prst="rect">
            <a:avLst/>
          </a:prstGeom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887924" y="2984758"/>
            <a:ext cx="5256076" cy="1296144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- одноместные </a:t>
            </a:r>
            <a:b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предродовые палаты, </a:t>
            </a:r>
            <a:b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оборудованные следящей аппаратурой для плода.</a:t>
            </a:r>
            <a:br>
              <a:rPr lang="ru-RU" altLang="ru-RU" sz="20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endParaRPr lang="ru-RU" altLang="ru-RU" sz="2000" b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8" descr="IMG_011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0" y="4418048"/>
            <a:ext cx="3096344" cy="208788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SC046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3171902" cy="225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0" descr="IMG_01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132856"/>
            <a:ext cx="3171902" cy="203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1" descr="IMG_01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3" y="1556792"/>
            <a:ext cx="2916745" cy="20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3" descr="Изображение 03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6292" y="3785468"/>
            <a:ext cx="3722638" cy="283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120466" y="260648"/>
            <a:ext cx="660591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i="1" dirty="0">
                <a:solidFill>
                  <a:srgbClr val="0066CC"/>
                </a:solidFill>
                <a:latin typeface="Bookman Old Style" panose="02050604050505020204" pitchFamily="18" charset="0"/>
              </a:rPr>
              <a:t>- комфортабельные послеродовые палаты (1-2 местные) </a:t>
            </a:r>
            <a:br>
              <a:rPr lang="ru-RU" altLang="ru-RU" sz="2000" i="1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000" i="1" dirty="0">
                <a:solidFill>
                  <a:srgbClr val="0066CC"/>
                </a:solidFill>
                <a:latin typeface="Bookman Old Style" panose="02050604050505020204" pitchFamily="18" charset="0"/>
              </a:rPr>
              <a:t>оборудованные отдельным санузлом и душевой.</a:t>
            </a:r>
            <a:br>
              <a:rPr lang="ru-RU" altLang="ru-RU" sz="2000" i="1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endParaRPr lang="ru-RU" altLang="ru-RU" sz="2000" i="1" dirty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3" y="476672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14"/>
          <p:cNvSpPr txBox="1">
            <a:spLocks noChangeArrowheads="1"/>
          </p:cNvSpPr>
          <p:nvPr/>
        </p:nvSpPr>
        <p:spPr bwMode="auto">
          <a:xfrm>
            <a:off x="120466" y="260648"/>
            <a:ext cx="71878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000" i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- 1 – местные палаты категории люкс с повышенным уровнем комфорта </a:t>
            </a:r>
            <a:r>
              <a:rPr lang="ru-RU" altLang="ru-RU" sz="2000" i="1" dirty="0">
                <a:solidFill>
                  <a:srgbClr val="0066CC"/>
                </a:solidFill>
                <a:latin typeface="Bookman Old Style" panose="02050604050505020204" pitchFamily="18" charset="0"/>
              </a:rPr>
              <a:t/>
            </a:r>
            <a:br>
              <a:rPr lang="ru-RU" altLang="ru-RU" sz="2000" i="1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r>
              <a:rPr lang="ru-RU" altLang="ru-RU" sz="2000" i="1" dirty="0">
                <a:solidFill>
                  <a:srgbClr val="0066CC"/>
                </a:solidFill>
                <a:latin typeface="Bookman Old Style" panose="02050604050505020204" pitchFamily="18" charset="0"/>
              </a:rPr>
              <a:t/>
            </a:r>
            <a:br>
              <a:rPr lang="ru-RU" altLang="ru-RU" sz="2000" i="1" dirty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endParaRPr lang="ru-RU" altLang="ru-RU" sz="2000" i="1" dirty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3" y="476672"/>
            <a:ext cx="949871" cy="936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3" y="1340768"/>
            <a:ext cx="4121784" cy="231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7219" y="1876700"/>
            <a:ext cx="3567328" cy="4592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3" y="3788762"/>
            <a:ext cx="2409732" cy="2866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76" y="3788762"/>
            <a:ext cx="2085022" cy="27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79512" y="2307201"/>
            <a:ext cx="31321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n w="12700">
                  <a:noFill/>
                  <a:prstDash val="solid"/>
                </a:ln>
                <a:solidFill>
                  <a:srgbClr val="0066CC"/>
                </a:solidFill>
                <a:latin typeface="Bookman Old Style" panose="02050604050505020204" pitchFamily="18" charset="0"/>
              </a:rPr>
              <a:t>Обучение правильному прикладыванию </a:t>
            </a:r>
            <a:r>
              <a:rPr lang="ru-RU" altLang="ru-RU" sz="2400" dirty="0">
                <a:ln w="12700">
                  <a:noFill/>
                  <a:prstDash val="solid"/>
                </a:ln>
                <a:solidFill>
                  <a:srgbClr val="0066CC"/>
                </a:solidFill>
                <a:latin typeface="Bookman Old Style" panose="02050604050505020204" pitchFamily="18" charset="0"/>
              </a:rPr>
              <a:t>к груди ребенка сразу после родов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374" y="559644"/>
            <a:ext cx="7668344" cy="1440160"/>
          </a:xfrm>
          <a:ln>
            <a:noFill/>
          </a:ln>
        </p:spPr>
        <p:txBody>
          <a:bodyPr/>
          <a:lstStyle/>
          <a:p>
            <a:pPr algn="l" eaLnBrk="1" hangingPunct="1"/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Практика, применяемая при родах в Ангарском </a:t>
            </a:r>
            <a:r>
              <a:rPr lang="ru-RU" altLang="ru-RU" sz="2400" b="1" dirty="0" err="1" smtClean="0">
                <a:solidFill>
                  <a:srgbClr val="0066CC"/>
                </a:solidFill>
                <a:latin typeface="Bookman Old Style" panose="02050604050505020204" pitchFamily="18" charset="0"/>
              </a:rPr>
              <a:t>перинатльном</a:t>
            </a:r>
            <a:r>
              <a:rPr lang="ru-RU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 центре</a:t>
            </a:r>
            <a:r>
              <a:rPr lang="en-US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/>
            </a:r>
            <a:br>
              <a:rPr lang="en-US" altLang="ru-RU" sz="24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</a:br>
            <a:endParaRPr lang="ru-RU" altLang="ru-RU" sz="2400" b="1" i="1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http://razvitie-krohi.ru/wp-content/uploads/2015/01/Rannee-prikladyvanie-k-gru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4572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3" y="476672"/>
            <a:ext cx="949871" cy="93610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 bwMode="auto">
          <a:xfrm>
            <a:off x="4860032" y="5085184"/>
            <a:ext cx="409704" cy="292646"/>
          </a:xfrm>
          <a:prstGeom prst="ellipse">
            <a:avLst/>
          </a:prstGeom>
          <a:solidFill>
            <a:srgbClr val="FFCC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DVD_01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641" r="2980" b="2726"/>
          <a:stretch/>
        </p:blipFill>
        <p:spPr>
          <a:xfrm>
            <a:off x="847724" y="1981200"/>
            <a:ext cx="3324225" cy="246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11" descr="C:\Users\Андрей\Desktop\ФОТО\IMG_0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653136"/>
            <a:ext cx="2501572" cy="193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PDVD_0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2925" r="2110" b="3339"/>
          <a:stretch/>
        </p:blipFill>
        <p:spPr bwMode="auto">
          <a:xfrm>
            <a:off x="4391024" y="3933056"/>
            <a:ext cx="3743325" cy="265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PDVD_0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2892" r="2504" b="2768"/>
          <a:stretch/>
        </p:blipFill>
        <p:spPr bwMode="auto">
          <a:xfrm>
            <a:off x="4398242" y="1412777"/>
            <a:ext cx="300990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899592" y="159894"/>
            <a:ext cx="26273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66CC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RU" sz="2400" dirty="0">
                <a:solidFill>
                  <a:srgbClr val="0066CC"/>
                </a:solidFill>
                <a:latin typeface="Bookman Old Style" panose="02050604050505020204" pitchFamily="18" charset="0"/>
              </a:rPr>
              <a:t>Совместное пребывание в палате матери и ребенка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3" y="476672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5" y="548680"/>
            <a:ext cx="2808311" cy="5328592"/>
          </a:xfrm>
        </p:spPr>
        <p:txBody>
          <a:bodyPr/>
          <a:lstStyle/>
          <a:p>
            <a:pPr marL="0" lvl="1" indent="0" eaLnBrk="1" hangingPunct="1">
              <a:buFontTx/>
              <a:buNone/>
            </a:pPr>
            <a:r>
              <a:rPr lang="ru-RU" altLang="ru-RU" sz="2200" b="1" u="sng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Отделение акушерской патологии и беременности развернуто на 30 коек. </a:t>
            </a:r>
          </a:p>
          <a:p>
            <a:pPr marL="0" lvl="1" indent="0" eaLnBrk="1" hangingPunct="1">
              <a:buFontTx/>
              <a:buNone/>
            </a:pPr>
            <a:endParaRPr lang="ru-RU" altLang="ru-RU" sz="2200" b="1" u="sng" dirty="0" smtClean="0">
              <a:solidFill>
                <a:srgbClr val="0066CC"/>
              </a:solidFill>
              <a:latin typeface="Bookman Old Style" panose="02050604050505020204" pitchFamily="18" charset="0"/>
            </a:endParaRPr>
          </a:p>
          <a:p>
            <a:pPr marL="0" lvl="1" indent="0" eaLnBrk="1" hangingPunct="1">
              <a:buFontTx/>
              <a:buNone/>
            </a:pPr>
            <a:r>
              <a:rPr lang="ru-RU" altLang="ru-RU" sz="2200" b="1" dirty="0" smtClean="0">
                <a:solidFill>
                  <a:srgbClr val="0066CC"/>
                </a:solidFill>
                <a:latin typeface="Bookman Old Style" panose="02050604050505020204" pitchFamily="18" charset="0"/>
              </a:rPr>
              <a:t>Осуществляется оказание помощи беременным с различными акушерскими осложнениями </a:t>
            </a:r>
          </a:p>
        </p:txBody>
      </p:sp>
      <p:pic>
        <p:nvPicPr>
          <p:cNvPr id="11267" name="Picture 4" descr="IMG_09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983" y="2204864"/>
            <a:ext cx="5418382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1555"/>
            <a:ext cx="949871" cy="93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13673</TotalTime>
  <Words>532</Words>
  <Application>Microsoft Office PowerPoint</Application>
  <PresentationFormat>Экран (4:3)</PresentationFormat>
  <Paragraphs>84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Bookman Old Style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- одноместные  предродовые палаты,  оборудованные следящей аппаратурой для плода. </vt:lpstr>
      <vt:lpstr>Презентация PowerPoint</vt:lpstr>
      <vt:lpstr>Презентация PowerPoint</vt:lpstr>
      <vt:lpstr>Практика, применяемая при родах в Ангарском перинатльном центре </vt:lpstr>
      <vt:lpstr>Презентация PowerPoint</vt:lpstr>
      <vt:lpstr>Презентация PowerPoint</vt:lpstr>
      <vt:lpstr>Наблюдение за состоянием здоровья новорожденных проводят неонатологи: физиологическое отделение на 35 коек </vt:lpstr>
      <vt:lpstr>Отделение патологии новорожденных  и недоношенных детей  на 7 коек</vt:lpstr>
      <vt:lpstr> </vt:lpstr>
      <vt:lpstr>Для оказания помощи новорожденным отделение реанимации оснащено:  современными аппаратами  для искусственной вентиляции легких</vt:lpstr>
      <vt:lpstr>а также инкубаторами, рентгенаппаратами, ультразвуковыми аппаратами.  </vt:lpstr>
      <vt:lpstr>Презентация PowerPoint</vt:lpstr>
      <vt:lpstr> </vt:lpstr>
      <vt:lpstr>Презентация PowerPoint</vt:lpstr>
      <vt:lpstr>Светлые, современные кабинеты, оснащённые видеокольпоскопами.</vt:lpstr>
      <vt:lpstr>На базе женской консультации ведется, традиционно «Школа будущих родителей»,  где команда специалистов с особой ответственностью готовит и физически,   и морально будущих родителей к зачатию, вынашиванию, родам и воспитанию будущих ангарчан.</vt:lpstr>
      <vt:lpstr>В перинатальном центре развернуто отделение лучевой диагностики,  которое  оснащено современными ультразвуковыми аппаратами экспертного класса, мониторами для оценки состояния внутриутробного плода </vt:lpstr>
      <vt:lpstr>В АПЦ имеется круглосуточная  клинико-диагностическая лаборатория, оснащённая современным автоматическим оборудованием. </vt:lpstr>
      <vt:lpstr>Наше учреждение готово предоставить рабочие места для: </vt:lpstr>
      <vt:lpstr>Презентация PowerPoint</vt:lpstr>
      <vt:lpstr>Презентация PowerPoint</vt:lpstr>
      <vt:lpstr>Презентация PowerPoint</vt:lpstr>
      <vt:lpstr>МЫ ЖДЕМ ВАС! </vt:lpstr>
    </vt:vector>
  </TitlesOfParts>
  <Company>qwe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УЧРЕЖДЕНИЕ ЗДРАВООХРАНЕНИЯ “ГОРОДСКОЙ РОДИЛЬНЫЙ ДОМ”</dc:title>
  <dc:creator>123</dc:creator>
  <cp:lastModifiedBy>sysadmin</cp:lastModifiedBy>
  <cp:revision>98</cp:revision>
  <cp:lastPrinted>2017-03-23T08:45:24Z</cp:lastPrinted>
  <dcterms:created xsi:type="dcterms:W3CDTF">2004-03-22T09:40:21Z</dcterms:created>
  <dcterms:modified xsi:type="dcterms:W3CDTF">2018-12-07T08:03:58Z</dcterms:modified>
</cp:coreProperties>
</file>